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4" r:id="rId9"/>
    <p:sldId id="263"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91" autoAdjust="0"/>
    <p:restoredTop sz="94643" autoAdjust="0"/>
  </p:normalViewPr>
  <p:slideViewPr>
    <p:cSldViewPr>
      <p:cViewPr varScale="1">
        <p:scale>
          <a:sx n="106" d="100"/>
          <a:sy n="106" d="100"/>
        </p:scale>
        <p:origin x="-112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303763-FCF1-469F-B27C-D3C042FBB963}" type="datetimeFigureOut">
              <a:rPr lang="fr-FR" smtClean="0"/>
              <a:pPr/>
              <a:t>18/10/2019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E7CE3F-CAFF-4022-9558-EB20931A4BEE}"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L’Homme et l’Ecologie</a:t>
            </a:r>
          </a:p>
          <a:p>
            <a:endParaRPr lang="fr-FR" dirty="0" smtClean="0"/>
          </a:p>
          <a:p>
            <a:r>
              <a:rPr lang="fr-FR" dirty="0" smtClean="0"/>
              <a:t>La</a:t>
            </a:r>
            <a:r>
              <a:rPr lang="fr-FR" baseline="0" dirty="0" smtClean="0"/>
              <a:t> pensée actuelle de notre civilisation  concernant la nature est en réalité assez déroutante. On parle d’environnement comme si il y avait, nous les hommes d’un côté et la nature de l’autre. Comment pouvons nous osez imaginer un seconde que nous ne sommes pas partie intégrante de la nature ? Que serions nous alors ? Des extra-terrestre?</a:t>
            </a:r>
          </a:p>
          <a:p>
            <a:r>
              <a:rPr lang="fr-FR" baseline="0" dirty="0" smtClean="0"/>
              <a:t>Les perturbations et les à coup dans le moteur capitaliste ne sont que des preuves que c’est bien de dame nature que nous dépendons et que nous sommes bien peu de chose. Et sans la nature (notre environnement) comme diront certains, nous ne sommes rien, nous n’existons pas…..</a:t>
            </a:r>
          </a:p>
          <a:p>
            <a:r>
              <a:rPr lang="fr-FR" baseline="0" dirty="0" smtClean="0"/>
              <a:t>Ce petit préambule pour tenter d’embrasser l’intérêt des entreprises qui comme la nôtre qui ont pour vocation de rapprocher l’humain de sa source.</a:t>
            </a:r>
          </a:p>
          <a:p>
            <a:endParaRPr lang="fr-FR" dirty="0" smtClean="0"/>
          </a:p>
        </p:txBody>
      </p:sp>
      <p:sp>
        <p:nvSpPr>
          <p:cNvPr id="4" name="Espace réservé du numéro de diapositive 3"/>
          <p:cNvSpPr>
            <a:spLocks noGrp="1"/>
          </p:cNvSpPr>
          <p:nvPr>
            <p:ph type="sldNum" sz="quarter" idx="10"/>
          </p:nvPr>
        </p:nvSpPr>
        <p:spPr/>
        <p:txBody>
          <a:bodyPr/>
          <a:lstStyle/>
          <a:p>
            <a:fld id="{42E7CE3F-CAFF-4022-9558-EB20931A4BEE}" type="slidenum">
              <a:rPr lang="fr-FR" smtClean="0"/>
              <a:pPr/>
              <a:t>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7C4F81A-6A62-49D8-AF63-2CEE44F8A871}" type="datetimeFigureOut">
              <a:rPr lang="fr-FR" smtClean="0"/>
              <a:pPr/>
              <a:t>18/10/2019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A636DF-756C-4E00-BFF8-D77A2C8B4B50}"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7C4F81A-6A62-49D8-AF63-2CEE44F8A871}" type="datetimeFigureOut">
              <a:rPr lang="fr-FR" smtClean="0"/>
              <a:pPr/>
              <a:t>18/10/2019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A636DF-756C-4E00-BFF8-D77A2C8B4B5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7C4F81A-6A62-49D8-AF63-2CEE44F8A871}" type="datetimeFigureOut">
              <a:rPr lang="fr-FR" smtClean="0"/>
              <a:pPr/>
              <a:t>18/10/2019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A636DF-756C-4E00-BFF8-D77A2C8B4B5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7C4F81A-6A62-49D8-AF63-2CEE44F8A871}" type="datetimeFigureOut">
              <a:rPr lang="fr-FR" smtClean="0"/>
              <a:pPr/>
              <a:t>18/10/2019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A636DF-756C-4E00-BFF8-D77A2C8B4B50}"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7C4F81A-6A62-49D8-AF63-2CEE44F8A871}" type="datetimeFigureOut">
              <a:rPr lang="fr-FR" smtClean="0"/>
              <a:pPr/>
              <a:t>18/10/2019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A636DF-756C-4E00-BFF8-D77A2C8B4B50}"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7C4F81A-6A62-49D8-AF63-2CEE44F8A871}" type="datetimeFigureOut">
              <a:rPr lang="fr-FR" smtClean="0"/>
              <a:pPr/>
              <a:t>18/10/2019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4A636DF-756C-4E00-BFF8-D77A2C8B4B50}"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7C4F81A-6A62-49D8-AF63-2CEE44F8A871}" type="datetimeFigureOut">
              <a:rPr lang="fr-FR" smtClean="0"/>
              <a:pPr/>
              <a:t>18/10/2019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4A636DF-756C-4E00-BFF8-D77A2C8B4B50}"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47C4F81A-6A62-49D8-AF63-2CEE44F8A871}" type="datetimeFigureOut">
              <a:rPr lang="fr-FR" smtClean="0"/>
              <a:pPr/>
              <a:t>18/10/2019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4A636DF-756C-4E00-BFF8-D77A2C8B4B5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7C4F81A-6A62-49D8-AF63-2CEE44F8A871}" type="datetimeFigureOut">
              <a:rPr lang="fr-FR" smtClean="0"/>
              <a:pPr/>
              <a:t>18/10/2019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4A636DF-756C-4E00-BFF8-D77A2C8B4B5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7C4F81A-6A62-49D8-AF63-2CEE44F8A871}" type="datetimeFigureOut">
              <a:rPr lang="fr-FR" smtClean="0"/>
              <a:pPr/>
              <a:t>18/10/2019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4A636DF-756C-4E00-BFF8-D77A2C8B4B50}"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7C4F81A-6A62-49D8-AF63-2CEE44F8A871}" type="datetimeFigureOut">
              <a:rPr lang="fr-FR" smtClean="0"/>
              <a:pPr/>
              <a:t>18/10/2019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4A636DF-756C-4E00-BFF8-D77A2C8B4B50}"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4F81A-6A62-49D8-AF63-2CEE44F8A871}" type="datetimeFigureOut">
              <a:rPr lang="fr-FR" smtClean="0"/>
              <a:pPr/>
              <a:t>18/10/2019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A636DF-756C-4E00-BFF8-D77A2C8B4B50}"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DSCN0584.JPG"/>
          <p:cNvPicPr>
            <a:picLocks noChangeAspect="1"/>
          </p:cNvPicPr>
          <p:nvPr/>
        </p:nvPicPr>
        <p:blipFill>
          <a:blip r:embed="rId4" cstate="print">
            <a:lum bright="31000" contrast="-28000"/>
          </a:blip>
          <a:stretch>
            <a:fillRect/>
          </a:stretch>
        </p:blipFill>
        <p:spPr>
          <a:xfrm>
            <a:off x="0" y="0"/>
            <a:ext cx="9144000" cy="6858000"/>
          </a:xfrm>
          <a:prstGeom prst="rect">
            <a:avLst/>
          </a:prstGeom>
        </p:spPr>
      </p:pic>
      <p:sp>
        <p:nvSpPr>
          <p:cNvPr id="2" name="Titre 1"/>
          <p:cNvSpPr>
            <a:spLocks noGrp="1"/>
          </p:cNvSpPr>
          <p:nvPr>
            <p:ph type="ctrTitle"/>
          </p:nvPr>
        </p:nvSpPr>
        <p:spPr/>
        <p:txBody>
          <a:bodyPr>
            <a:normAutofit/>
            <a:scene3d>
              <a:camera prst="orthographicFront"/>
              <a:lightRig rig="threePt" dir="t"/>
            </a:scene3d>
            <a:sp3d extrusionH="57150">
              <a:bevelT w="38100" h="38100" prst="slope"/>
            </a:sp3d>
          </a:bodyPr>
          <a:lstStyle/>
          <a:p>
            <a:r>
              <a:rPr lang="fr-FR" sz="5100" dirty="0" smtClean="0"/>
              <a:t>Le Jardin du Curé</a:t>
            </a:r>
            <a:endParaRPr lang="fr-FR" sz="5100" dirty="0"/>
          </a:p>
        </p:txBody>
      </p:sp>
      <p:sp>
        <p:nvSpPr>
          <p:cNvPr id="3" name="Sous-titre 2"/>
          <p:cNvSpPr>
            <a:spLocks noGrp="1"/>
          </p:cNvSpPr>
          <p:nvPr>
            <p:ph type="subTitle" idx="1"/>
          </p:nvPr>
        </p:nvSpPr>
        <p:spPr/>
        <p:txBody>
          <a:bodyPr>
            <a:scene3d>
              <a:camera prst="orthographicFront"/>
              <a:lightRig rig="threePt" dir="t"/>
            </a:scene3d>
            <a:sp3d extrusionH="57150">
              <a:bevelT w="38100" h="38100"/>
            </a:sp3d>
          </a:bodyPr>
          <a:lstStyle/>
          <a:p>
            <a:r>
              <a:rPr lang="fr-FR" sz="4490" dirty="0" smtClean="0"/>
              <a:t>Nature &amp; Diversité</a:t>
            </a:r>
          </a:p>
          <a:p>
            <a:endParaRPr lang="fr-FR" dirty="0" smtClean="0"/>
          </a:p>
          <a:p>
            <a:endParaRPr lang="fr-FR" dirty="0" smtClean="0"/>
          </a:p>
          <a:p>
            <a:endParaRPr lang="fr-FR" dirty="0" smtClean="0"/>
          </a:p>
          <a:p>
            <a:endParaRPr lang="fr-FR" dirty="0" smtClean="0"/>
          </a:p>
        </p:txBody>
      </p:sp>
    </p:spTree>
  </p:cSld>
  <p:clrMapOvr>
    <a:masterClrMapping/>
  </p:clrMapOvr>
  <p:transition spd="slow">
    <p:wedge/>
    <p:sndAc>
      <p:stSnd>
        <p:snd r:embed="rId3" name="camera.wav" builtIn="1"/>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Broyage Août_Sècheresse2018.jpg"/>
          <p:cNvPicPr>
            <a:picLocks noChangeAspect="1"/>
          </p:cNvPicPr>
          <p:nvPr/>
        </p:nvPicPr>
        <p:blipFill>
          <a:blip r:embed="rId3">
            <a:lum bright="58000" contrast="-67000"/>
          </a:blip>
          <a:stretch>
            <a:fillRect/>
          </a:stretch>
        </p:blipFill>
        <p:spPr>
          <a:xfrm>
            <a:off x="-428660" y="0"/>
            <a:ext cx="12188500" cy="6858000"/>
          </a:xfrm>
          <a:prstGeom prst="rect">
            <a:avLst/>
          </a:prstGeom>
        </p:spPr>
      </p:pic>
      <p:sp>
        <p:nvSpPr>
          <p:cNvPr id="2" name="Titre 1"/>
          <p:cNvSpPr>
            <a:spLocks noGrp="1"/>
          </p:cNvSpPr>
          <p:nvPr>
            <p:ph type="title"/>
          </p:nvPr>
        </p:nvSpPr>
        <p:spPr/>
        <p:txBody>
          <a:bodyPr/>
          <a:lstStyle/>
          <a:p>
            <a:r>
              <a:rPr lang="fr-FR" dirty="0" smtClean="0"/>
              <a:t>L’Homme et l’Ecologie</a:t>
            </a:r>
            <a:endParaRPr lang="fr-FR" dirty="0"/>
          </a:p>
        </p:txBody>
      </p:sp>
      <p:sp>
        <p:nvSpPr>
          <p:cNvPr id="3" name="Espace réservé du contenu 2"/>
          <p:cNvSpPr>
            <a:spLocks noGrp="1"/>
          </p:cNvSpPr>
          <p:nvPr>
            <p:ph idx="1"/>
          </p:nvPr>
        </p:nvSpPr>
        <p:spPr/>
        <p:txBody>
          <a:bodyPr>
            <a:normAutofit fontScale="55000" lnSpcReduction="20000"/>
          </a:bodyPr>
          <a:lstStyle/>
          <a:p>
            <a:r>
              <a:rPr lang="fr-FR" dirty="0" smtClean="0"/>
              <a:t>En préambule tentons de rapprocher l’humain de sa Source.</a:t>
            </a:r>
          </a:p>
          <a:p>
            <a:endParaRPr lang="fr-FR" dirty="0" smtClean="0"/>
          </a:p>
          <a:p>
            <a:r>
              <a:rPr lang="fr-FR" dirty="0" smtClean="0"/>
              <a:t>Notre approche actuelle de la nature est en réalité assez déroutante. On parle « d’environnement » comme si l’Homme était étranger au reste du monde vivant. </a:t>
            </a:r>
          </a:p>
          <a:p>
            <a:pPr>
              <a:buNone/>
            </a:pPr>
            <a:endParaRPr lang="fr-FR" dirty="0" smtClean="0"/>
          </a:p>
          <a:p>
            <a:r>
              <a:rPr lang="fr-FR" dirty="0" smtClean="0"/>
              <a:t>Les perturbations climatiques, les peurs quant à nos ressources énergétiques ne sont que des preuves qu’il s’agit d’une interdépendance constante avec dame nature.</a:t>
            </a:r>
          </a:p>
          <a:p>
            <a:pPr>
              <a:buNone/>
            </a:pPr>
            <a:endParaRPr lang="fr-FR" dirty="0" smtClean="0"/>
          </a:p>
          <a:p>
            <a:r>
              <a:rPr lang="fr-FR" dirty="0" smtClean="0"/>
              <a:t>Ainsi,   les désastres écologiques présents et à venir sont le reflet d’un dérèglement au niveau humain , et puisque la nature elle-même est cycle de vie, l’humain ne peut s’épanouir que dans un contexte naturel sain.</a:t>
            </a:r>
          </a:p>
          <a:p>
            <a:pPr>
              <a:buNone/>
            </a:pPr>
            <a:r>
              <a:rPr lang="fr-FR" dirty="0" smtClean="0"/>
              <a:t>                                                                                                                                                                                                                                                                                                                        </a:t>
            </a:r>
          </a:p>
          <a:p>
            <a:r>
              <a:rPr lang="fr-FR" dirty="0" smtClean="0"/>
              <a:t>C’est pourquoi parler de la sauvegarde de l’environnement comme d’un sujet ordinaire est une idée sans conscience. Nous devrions plutôt parler de la sauvegarde de l’Homme car c’est bien lui qui court le plus grand péril!</a:t>
            </a:r>
          </a:p>
          <a:p>
            <a:endParaRPr lang="fr-FR" dirty="0" smtClean="0"/>
          </a:p>
          <a:p>
            <a:endParaRPr lang="fr-FR" dirty="0" smtClean="0"/>
          </a:p>
          <a:p>
            <a:endParaRPr lang="fr-FR" dirty="0"/>
          </a:p>
        </p:txBody>
      </p:sp>
    </p:spTree>
  </p:cSld>
  <p:clrMapOvr>
    <a:masterClrMapping/>
  </p:clrMapOvr>
  <p:transition spd="slow">
    <p:wedge/>
    <p:sndAc>
      <p:stSnd>
        <p:snd r:embed="rId2" name="camera.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Nos actions </a:t>
            </a:r>
            <a:endParaRPr lang="fr-FR" dirty="0"/>
          </a:p>
        </p:txBody>
      </p:sp>
      <p:sp>
        <p:nvSpPr>
          <p:cNvPr id="3" name="Espace réservé du texte 2"/>
          <p:cNvSpPr>
            <a:spLocks noGrp="1"/>
          </p:cNvSpPr>
          <p:nvPr>
            <p:ph type="body" idx="1"/>
          </p:nvPr>
        </p:nvSpPr>
        <p:spPr/>
        <p:txBody>
          <a:bodyPr>
            <a:normAutofit fontScale="85000" lnSpcReduction="20000"/>
          </a:bodyPr>
          <a:lstStyle/>
          <a:p>
            <a:r>
              <a:rPr lang="fr-FR" dirty="0" smtClean="0"/>
              <a:t>Gestion et préservation des ressources </a:t>
            </a:r>
            <a:r>
              <a:rPr lang="fr-FR" b="0" dirty="0" smtClean="0"/>
              <a:t>et en particulier de </a:t>
            </a:r>
            <a:r>
              <a:rPr lang="fr-FR" dirty="0" smtClean="0"/>
              <a:t>l’eau</a:t>
            </a:r>
            <a:r>
              <a:rPr lang="fr-FR" b="0" dirty="0" smtClean="0"/>
              <a:t>.</a:t>
            </a:r>
            <a:endParaRPr lang="fr-FR" b="0" dirty="0"/>
          </a:p>
        </p:txBody>
      </p:sp>
      <p:sp>
        <p:nvSpPr>
          <p:cNvPr id="5" name="Espace réservé du texte 4"/>
          <p:cNvSpPr>
            <a:spLocks noGrp="1"/>
          </p:cNvSpPr>
          <p:nvPr>
            <p:ph type="body" sz="quarter" idx="3"/>
          </p:nvPr>
        </p:nvSpPr>
        <p:spPr/>
        <p:txBody>
          <a:bodyPr>
            <a:normAutofit fontScale="85000" lnSpcReduction="20000"/>
          </a:bodyPr>
          <a:lstStyle/>
          <a:p>
            <a:r>
              <a:rPr lang="fr-FR" dirty="0" smtClean="0"/>
              <a:t>Agroforesterie et acclimatation d’espèces adaptées au changement.</a:t>
            </a:r>
            <a:endParaRPr lang="fr-FR" dirty="0"/>
          </a:p>
        </p:txBody>
      </p:sp>
      <p:pic>
        <p:nvPicPr>
          <p:cNvPr id="8" name="Espace réservé du contenu 7" descr="végétaux mediterranéens3.jpg"/>
          <p:cNvPicPr>
            <a:picLocks noGrp="1" noChangeAspect="1"/>
          </p:cNvPicPr>
          <p:nvPr>
            <p:ph sz="quarter" idx="4"/>
          </p:nvPr>
        </p:nvPicPr>
        <p:blipFill>
          <a:blip r:embed="rId3" cstate="print"/>
          <a:stretch>
            <a:fillRect/>
          </a:stretch>
        </p:blipFill>
        <p:spPr>
          <a:xfrm>
            <a:off x="4786314" y="2214554"/>
            <a:ext cx="3786214" cy="2839660"/>
          </a:xfrm>
        </p:spPr>
      </p:pic>
      <p:pic>
        <p:nvPicPr>
          <p:cNvPr id="9" name="Espace réservé du contenu 6" descr="Vue du ciel 2.jpg"/>
          <p:cNvPicPr>
            <a:picLocks noChangeAspect="1"/>
          </p:cNvPicPr>
          <p:nvPr/>
        </p:nvPicPr>
        <p:blipFill>
          <a:blip r:embed="rId4"/>
          <a:stretch>
            <a:fillRect/>
          </a:stretch>
        </p:blipFill>
        <p:spPr>
          <a:xfrm>
            <a:off x="429176" y="4429132"/>
            <a:ext cx="4039028" cy="2272606"/>
          </a:xfrm>
          <a:prstGeom prst="rect">
            <a:avLst/>
          </a:prstGeom>
        </p:spPr>
      </p:pic>
      <p:pic>
        <p:nvPicPr>
          <p:cNvPr id="10" name="Espace réservé du contenu 7" descr="végétaux mediterranéens3.jpg"/>
          <p:cNvPicPr>
            <a:picLocks noChangeAspect="1"/>
          </p:cNvPicPr>
          <p:nvPr/>
        </p:nvPicPr>
        <p:blipFill>
          <a:blip r:embed="rId5"/>
          <a:stretch>
            <a:fillRect/>
          </a:stretch>
        </p:blipFill>
        <p:spPr>
          <a:xfrm>
            <a:off x="428596" y="2357430"/>
            <a:ext cx="3714776" cy="2092831"/>
          </a:xfrm>
          <a:prstGeom prst="rect">
            <a:avLst/>
          </a:prstGeom>
          <a:scene3d>
            <a:camera prst="orthographicFront">
              <a:rot lat="0" lon="21594000" rev="0"/>
            </a:camera>
            <a:lightRig rig="threePt" dir="t"/>
          </a:scene3d>
        </p:spPr>
      </p:pic>
      <p:pic>
        <p:nvPicPr>
          <p:cNvPr id="7" name="Espace réservé du contenu 6" descr="Vue du ciel 2.jpg"/>
          <p:cNvPicPr>
            <a:picLocks noGrp="1" noChangeAspect="1"/>
          </p:cNvPicPr>
          <p:nvPr>
            <p:ph sz="half" idx="2"/>
          </p:nvPr>
        </p:nvPicPr>
        <p:blipFill>
          <a:blip r:embed="rId6" cstate="print"/>
          <a:stretch>
            <a:fillRect/>
          </a:stretch>
        </p:blipFill>
        <p:spPr>
          <a:xfrm>
            <a:off x="4786314" y="4714884"/>
            <a:ext cx="3643338" cy="2049378"/>
          </a:xfrm>
        </p:spPr>
      </p:pic>
    </p:spTree>
  </p:cSld>
  <p:clrMapOvr>
    <a:masterClrMapping/>
  </p:clrMapOvr>
  <p:transition spd="slow">
    <p:wedge/>
    <p:sndAc>
      <p:stSnd>
        <p:snd r:embed="rId2" name="camera.wav" builtIn="1"/>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du contenu 9" descr="Vue Amélie3.jpg"/>
          <p:cNvPicPr>
            <a:picLocks noGrp="1" noChangeAspect="1"/>
          </p:cNvPicPr>
          <p:nvPr>
            <p:ph sz="quarter" idx="4"/>
          </p:nvPr>
        </p:nvPicPr>
        <p:blipFill>
          <a:blip r:embed="rId3" cstate="print"/>
          <a:stretch>
            <a:fillRect/>
          </a:stretch>
        </p:blipFill>
        <p:spPr>
          <a:xfrm>
            <a:off x="4000496" y="1785926"/>
            <a:ext cx="3284561" cy="1847565"/>
          </a:xfrm>
        </p:spPr>
      </p:pic>
      <p:sp>
        <p:nvSpPr>
          <p:cNvPr id="3" name="Espace réservé du texte 2"/>
          <p:cNvSpPr>
            <a:spLocks noGrp="1"/>
          </p:cNvSpPr>
          <p:nvPr>
            <p:ph type="body" idx="1"/>
          </p:nvPr>
        </p:nvSpPr>
        <p:spPr>
          <a:xfrm>
            <a:off x="457200" y="214291"/>
            <a:ext cx="4040188" cy="1285884"/>
          </a:xfrm>
        </p:spPr>
        <p:txBody>
          <a:bodyPr>
            <a:normAutofit fontScale="77500" lnSpcReduction="20000"/>
          </a:bodyPr>
          <a:lstStyle/>
          <a:p>
            <a:r>
              <a:rPr lang="fr-FR" dirty="0" smtClean="0"/>
              <a:t>Sauvegarde de variétés fruitières anciennes et locales: </a:t>
            </a:r>
            <a:r>
              <a:rPr lang="fr-FR" b="0" dirty="0" smtClean="0"/>
              <a:t>greffe, reconnaissance et entretien du conservatoire. (déjà 30 variétés de pommes)</a:t>
            </a:r>
            <a:endParaRPr lang="fr-FR" b="0" dirty="0"/>
          </a:p>
        </p:txBody>
      </p:sp>
      <p:pic>
        <p:nvPicPr>
          <p:cNvPr id="7" name="Espace réservé du contenu 6" descr="DSCN0314.JPG"/>
          <p:cNvPicPr>
            <a:picLocks noGrp="1" noChangeAspect="1"/>
          </p:cNvPicPr>
          <p:nvPr>
            <p:ph sz="half" idx="2"/>
          </p:nvPr>
        </p:nvPicPr>
        <p:blipFill>
          <a:blip r:embed="rId4" cstate="print"/>
          <a:stretch>
            <a:fillRect/>
          </a:stretch>
        </p:blipFill>
        <p:spPr>
          <a:xfrm>
            <a:off x="428596" y="1571612"/>
            <a:ext cx="2786739" cy="1714512"/>
          </a:xfrm>
        </p:spPr>
      </p:pic>
      <p:sp>
        <p:nvSpPr>
          <p:cNvPr id="5" name="Espace réservé du texte 4"/>
          <p:cNvSpPr>
            <a:spLocks noGrp="1"/>
          </p:cNvSpPr>
          <p:nvPr>
            <p:ph type="body" sz="quarter" idx="3"/>
          </p:nvPr>
        </p:nvSpPr>
        <p:spPr>
          <a:xfrm>
            <a:off x="4645025" y="214290"/>
            <a:ext cx="4070379" cy="1500197"/>
          </a:xfrm>
        </p:spPr>
        <p:txBody>
          <a:bodyPr>
            <a:normAutofit fontScale="77500" lnSpcReduction="20000"/>
          </a:bodyPr>
          <a:lstStyle/>
          <a:p>
            <a:r>
              <a:rPr lang="fr-FR" dirty="0" smtClean="0"/>
              <a:t>Maintien et pratique des savoirs faire et techniques anciennes et nouvelles en vue de la sobriété énergétique: </a:t>
            </a:r>
            <a:r>
              <a:rPr lang="fr-FR" b="0" dirty="0" smtClean="0"/>
              <a:t>usage et entretien de la</a:t>
            </a:r>
            <a:r>
              <a:rPr lang="fr-FR" dirty="0" smtClean="0"/>
              <a:t> </a:t>
            </a:r>
            <a:r>
              <a:rPr lang="fr-FR" b="0" dirty="0" smtClean="0"/>
              <a:t>faux, fabrication de manches, menuiserie, vannerie, ateliers « </a:t>
            </a:r>
            <a:r>
              <a:rPr lang="fr-FR" b="0" dirty="0" err="1" smtClean="0"/>
              <a:t>low</a:t>
            </a:r>
            <a:r>
              <a:rPr lang="fr-FR" b="0" dirty="0" smtClean="0"/>
              <a:t>-technologies ».</a:t>
            </a:r>
            <a:endParaRPr lang="fr-FR" b="0" dirty="0"/>
          </a:p>
        </p:txBody>
      </p:sp>
      <p:pic>
        <p:nvPicPr>
          <p:cNvPr id="8" name="Espace réservé du contenu 6" descr="DSCN0314.JPG"/>
          <p:cNvPicPr>
            <a:picLocks noChangeAspect="1"/>
          </p:cNvPicPr>
          <p:nvPr/>
        </p:nvPicPr>
        <p:blipFill>
          <a:blip r:embed="rId5" cstate="print"/>
          <a:stretch>
            <a:fillRect/>
          </a:stretch>
        </p:blipFill>
        <p:spPr>
          <a:xfrm>
            <a:off x="1857356" y="2928934"/>
            <a:ext cx="2670625" cy="1502226"/>
          </a:xfrm>
          <a:prstGeom prst="rect">
            <a:avLst/>
          </a:prstGeom>
        </p:spPr>
      </p:pic>
      <p:pic>
        <p:nvPicPr>
          <p:cNvPr id="9" name="Espace réservé du contenu 6" descr="DSCN0314.JPG"/>
          <p:cNvPicPr>
            <a:picLocks noChangeAspect="1"/>
          </p:cNvPicPr>
          <p:nvPr/>
        </p:nvPicPr>
        <p:blipFill>
          <a:blip r:embed="rId6" cstate="print"/>
          <a:stretch>
            <a:fillRect/>
          </a:stretch>
        </p:blipFill>
        <p:spPr>
          <a:xfrm>
            <a:off x="285720" y="4357694"/>
            <a:ext cx="3429024" cy="1928826"/>
          </a:xfrm>
          <a:prstGeom prst="rect">
            <a:avLst/>
          </a:prstGeom>
        </p:spPr>
      </p:pic>
      <p:pic>
        <p:nvPicPr>
          <p:cNvPr id="11" name="Espace réservé du contenu 9" descr="Vue Amélie3.jpg"/>
          <p:cNvPicPr>
            <a:picLocks noChangeAspect="1"/>
          </p:cNvPicPr>
          <p:nvPr/>
        </p:nvPicPr>
        <p:blipFill>
          <a:blip r:embed="rId7"/>
          <a:stretch>
            <a:fillRect/>
          </a:stretch>
        </p:blipFill>
        <p:spPr>
          <a:xfrm>
            <a:off x="6715140" y="2928934"/>
            <a:ext cx="2112646" cy="3753664"/>
          </a:xfrm>
          <a:prstGeom prst="rect">
            <a:avLst/>
          </a:prstGeom>
        </p:spPr>
      </p:pic>
      <p:pic>
        <p:nvPicPr>
          <p:cNvPr id="12" name="Espace réservé du contenu 9" descr="Vue Amélie3.jpg"/>
          <p:cNvPicPr>
            <a:picLocks noChangeAspect="1"/>
          </p:cNvPicPr>
          <p:nvPr/>
        </p:nvPicPr>
        <p:blipFill>
          <a:blip r:embed="rId8"/>
          <a:stretch>
            <a:fillRect/>
          </a:stretch>
        </p:blipFill>
        <p:spPr>
          <a:xfrm>
            <a:off x="3857620" y="4214818"/>
            <a:ext cx="2786082" cy="2078845"/>
          </a:xfrm>
          <a:prstGeom prst="rect">
            <a:avLst/>
          </a:prstGeom>
        </p:spPr>
      </p:pic>
    </p:spTree>
  </p:cSld>
  <p:clrMapOvr>
    <a:masterClrMapping/>
  </p:clrMapOvr>
  <p:transition spd="slow">
    <p:wedge/>
    <p:sndAc>
      <p:stSnd>
        <p:snd r:embed="rId2" name="camera.wav" builtIn="1"/>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214291"/>
            <a:ext cx="4040188" cy="928694"/>
          </a:xfrm>
        </p:spPr>
        <p:txBody>
          <a:bodyPr>
            <a:normAutofit fontScale="70000" lnSpcReduction="20000"/>
          </a:bodyPr>
          <a:lstStyle/>
          <a:p>
            <a:r>
              <a:rPr lang="fr-FR" dirty="0" smtClean="0"/>
              <a:t>Accueil et sensibilisation du public et des scolaires: </a:t>
            </a:r>
            <a:r>
              <a:rPr lang="fr-FR" b="0" dirty="0" smtClean="0"/>
              <a:t>Découverte,</a:t>
            </a:r>
            <a:r>
              <a:rPr lang="fr-FR" dirty="0" smtClean="0"/>
              <a:t> </a:t>
            </a:r>
            <a:r>
              <a:rPr lang="fr-FR" b="0" dirty="0" smtClean="0"/>
              <a:t>expérimentation, formation, partage, vente….</a:t>
            </a:r>
            <a:endParaRPr lang="fr-FR" b="0" dirty="0"/>
          </a:p>
        </p:txBody>
      </p:sp>
      <p:pic>
        <p:nvPicPr>
          <p:cNvPr id="7" name="Espace réservé du contenu 6" descr="54518015_2273692189619301_4547225474211774464_n.jpg"/>
          <p:cNvPicPr>
            <a:picLocks noGrp="1" noChangeAspect="1"/>
          </p:cNvPicPr>
          <p:nvPr>
            <p:ph sz="half" idx="2"/>
          </p:nvPr>
        </p:nvPicPr>
        <p:blipFill>
          <a:blip r:embed="rId3"/>
          <a:stretch>
            <a:fillRect/>
          </a:stretch>
        </p:blipFill>
        <p:spPr>
          <a:xfrm>
            <a:off x="500034" y="1285859"/>
            <a:ext cx="3143271" cy="5104385"/>
          </a:xfrm>
        </p:spPr>
      </p:pic>
      <p:pic>
        <p:nvPicPr>
          <p:cNvPr id="8" name="Espace réservé du contenu 6" descr="54518015_2273692189619301_4547225474211774464_n.jpg"/>
          <p:cNvPicPr>
            <a:picLocks noGrp="1" noChangeAspect="1"/>
          </p:cNvPicPr>
          <p:nvPr>
            <p:ph sz="half" idx="2"/>
          </p:nvPr>
        </p:nvPicPr>
        <p:blipFill>
          <a:blip r:embed="rId4"/>
          <a:stretch>
            <a:fillRect/>
          </a:stretch>
        </p:blipFill>
        <p:spPr>
          <a:xfrm>
            <a:off x="4143372" y="857232"/>
            <a:ext cx="4730168" cy="2664882"/>
          </a:xfrm>
        </p:spPr>
      </p:pic>
      <p:pic>
        <p:nvPicPr>
          <p:cNvPr id="9" name="Espace réservé du contenu 6" descr="54518015_2273692189619301_4547225474211774464_n.jpg"/>
          <p:cNvPicPr>
            <a:picLocks noGrp="1" noChangeAspect="1"/>
          </p:cNvPicPr>
          <p:nvPr>
            <p:ph sz="half" idx="2"/>
          </p:nvPr>
        </p:nvPicPr>
        <p:blipFill>
          <a:blip r:embed="rId5" cstate="print"/>
          <a:stretch>
            <a:fillRect/>
          </a:stretch>
        </p:blipFill>
        <p:spPr>
          <a:xfrm>
            <a:off x="5214942" y="3571876"/>
            <a:ext cx="2472949" cy="3057769"/>
          </a:xfrm>
        </p:spPr>
      </p:pic>
    </p:spTree>
  </p:cSld>
  <p:clrMapOvr>
    <a:masterClrMapping/>
  </p:clrMapOvr>
  <p:transition spd="slow">
    <p:wedge/>
    <p:sndAc>
      <p:stSnd>
        <p:snd r:embed="rId2" name="camera.wav" builtIn="1"/>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Notre lieu</a:t>
            </a:r>
            <a:endParaRPr lang="fr-FR" dirty="0"/>
          </a:p>
        </p:txBody>
      </p:sp>
      <p:sp>
        <p:nvSpPr>
          <p:cNvPr id="3" name="Espace réservé du texte 2"/>
          <p:cNvSpPr>
            <a:spLocks noGrp="1"/>
          </p:cNvSpPr>
          <p:nvPr>
            <p:ph type="body" idx="1"/>
          </p:nvPr>
        </p:nvSpPr>
        <p:spPr>
          <a:xfrm>
            <a:off x="457200" y="1535112"/>
            <a:ext cx="4040188" cy="1465260"/>
          </a:xfrm>
        </p:spPr>
        <p:txBody>
          <a:bodyPr>
            <a:normAutofit fontScale="77500" lnSpcReduction="20000"/>
          </a:bodyPr>
          <a:lstStyle/>
          <a:p>
            <a:r>
              <a:rPr lang="fr-FR" sz="2600" dirty="0" smtClean="0"/>
              <a:t>La Conception</a:t>
            </a:r>
            <a:r>
              <a:rPr lang="fr-FR" dirty="0" smtClean="0"/>
              <a:t>: </a:t>
            </a:r>
            <a:r>
              <a:rPr lang="fr-FR" b="0" dirty="0" smtClean="0"/>
              <a:t>le design est la clef du bon fonctionnement de tout écosystème cultivé. L’objectif étant de s’aider des phénomènes naturels pour multiplier les interrelations bénéfiques.</a:t>
            </a:r>
            <a:endParaRPr lang="fr-FR" b="0" dirty="0"/>
          </a:p>
        </p:txBody>
      </p:sp>
      <p:pic>
        <p:nvPicPr>
          <p:cNvPr id="7" name="Espace réservé du contenu 6" descr="DESIGN 1.jpg"/>
          <p:cNvPicPr>
            <a:picLocks noGrp="1" noChangeAspect="1"/>
          </p:cNvPicPr>
          <p:nvPr>
            <p:ph sz="half" idx="2"/>
          </p:nvPr>
        </p:nvPicPr>
        <p:blipFill>
          <a:blip r:embed="rId3" cstate="print"/>
          <a:stretch>
            <a:fillRect/>
          </a:stretch>
        </p:blipFill>
        <p:spPr>
          <a:xfrm rot="16200000">
            <a:off x="948011" y="2552395"/>
            <a:ext cx="2857520" cy="4039226"/>
          </a:xfrm>
        </p:spPr>
      </p:pic>
      <p:sp>
        <p:nvSpPr>
          <p:cNvPr id="5" name="Espace réservé du texte 4"/>
          <p:cNvSpPr>
            <a:spLocks noGrp="1"/>
          </p:cNvSpPr>
          <p:nvPr>
            <p:ph type="body" sz="quarter" idx="3"/>
          </p:nvPr>
        </p:nvSpPr>
        <p:spPr>
          <a:xfrm>
            <a:off x="4643439" y="1643050"/>
            <a:ext cx="4000528" cy="1357322"/>
          </a:xfrm>
        </p:spPr>
        <p:txBody>
          <a:bodyPr>
            <a:normAutofit fontScale="77500" lnSpcReduction="20000"/>
          </a:bodyPr>
          <a:lstStyle/>
          <a:p>
            <a:r>
              <a:rPr lang="fr-FR" sz="2900" dirty="0" smtClean="0"/>
              <a:t>La Réalisation</a:t>
            </a:r>
            <a:r>
              <a:rPr lang="fr-FR" dirty="0" smtClean="0"/>
              <a:t>: </a:t>
            </a:r>
            <a:r>
              <a:rPr lang="fr-FR" b="0" dirty="0" smtClean="0"/>
              <a:t>la phase de réalisation nécessite une adaptation pointue au contexte dans lequel on se trouve. Ce qui peut entrainer l’adaptation du plan de départ.</a:t>
            </a:r>
            <a:endParaRPr lang="fr-FR" b="0" dirty="0"/>
          </a:p>
        </p:txBody>
      </p:sp>
      <p:pic>
        <p:nvPicPr>
          <p:cNvPr id="9" name="Espace réservé du contenu 8" descr="Vue du ciel 6.jpg"/>
          <p:cNvPicPr>
            <a:picLocks noGrp="1" noChangeAspect="1"/>
          </p:cNvPicPr>
          <p:nvPr>
            <p:ph sz="quarter" idx="4"/>
          </p:nvPr>
        </p:nvPicPr>
        <p:blipFill>
          <a:blip r:embed="rId4" cstate="print"/>
          <a:stretch>
            <a:fillRect/>
          </a:stretch>
        </p:blipFill>
        <p:spPr>
          <a:xfrm>
            <a:off x="4645025" y="3462239"/>
            <a:ext cx="4041775" cy="2273498"/>
          </a:xfrm>
          <a:scene3d>
            <a:camera prst="orthographicFront">
              <a:rot lat="0" lon="0" rev="10800000"/>
            </a:camera>
            <a:lightRig rig="threePt" dir="t"/>
          </a:scene3d>
        </p:spPr>
      </p:pic>
    </p:spTree>
  </p:cSld>
  <p:clrMapOvr>
    <a:masterClrMapping/>
  </p:clrMapOvr>
  <p:transition spd="slow">
    <p:wedge/>
    <p:sndAc>
      <p:stSnd>
        <p:snd r:embed="rId2" name="camera.wav" builtIn="1"/>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2757478" cy="941372"/>
          </a:xfrm>
        </p:spPr>
        <p:txBody>
          <a:bodyPr/>
          <a:lstStyle/>
          <a:p>
            <a:r>
              <a:rPr lang="fr-FR" dirty="0" smtClean="0"/>
              <a:t>Nos objectifs:</a:t>
            </a:r>
            <a:endParaRPr lang="fr-FR" dirty="0"/>
          </a:p>
        </p:txBody>
      </p:sp>
      <p:pic>
        <p:nvPicPr>
          <p:cNvPr id="5" name="Espace réservé du contenu 4" descr="20151107_140843.jpg"/>
          <p:cNvPicPr>
            <a:picLocks noGrp="1" noChangeAspect="1"/>
          </p:cNvPicPr>
          <p:nvPr>
            <p:ph idx="1"/>
          </p:nvPr>
        </p:nvPicPr>
        <p:blipFill>
          <a:blip r:embed="rId3" cstate="print"/>
          <a:stretch>
            <a:fillRect/>
          </a:stretch>
        </p:blipFill>
        <p:spPr>
          <a:xfrm>
            <a:off x="3643306" y="1571612"/>
            <a:ext cx="1711330" cy="4214842"/>
          </a:xfrm>
        </p:spPr>
      </p:pic>
      <p:sp>
        <p:nvSpPr>
          <p:cNvPr id="4" name="Espace réservé du texte 3"/>
          <p:cNvSpPr>
            <a:spLocks noGrp="1"/>
          </p:cNvSpPr>
          <p:nvPr>
            <p:ph type="body" sz="half" idx="2"/>
          </p:nvPr>
        </p:nvSpPr>
        <p:spPr>
          <a:xfrm>
            <a:off x="457200" y="1435100"/>
            <a:ext cx="3008313" cy="4708544"/>
          </a:xfrm>
        </p:spPr>
        <p:txBody>
          <a:bodyPr>
            <a:normAutofit fontScale="92500" lnSpcReduction="20000"/>
          </a:bodyPr>
          <a:lstStyle/>
          <a:p>
            <a:r>
              <a:rPr lang="fr-FR" b="1" dirty="0" smtClean="0"/>
              <a:t>Réalisations à court terme: </a:t>
            </a:r>
          </a:p>
          <a:p>
            <a:r>
              <a:rPr lang="fr-FR" dirty="0" smtClean="0"/>
              <a:t>Finir la partie </a:t>
            </a:r>
            <a:r>
              <a:rPr lang="fr-FR" dirty="0" err="1" smtClean="0"/>
              <a:t>agroforestière</a:t>
            </a:r>
            <a:r>
              <a:rPr lang="fr-FR" dirty="0" smtClean="0"/>
              <a:t> du système:</a:t>
            </a:r>
          </a:p>
          <a:p>
            <a:r>
              <a:rPr lang="fr-FR" dirty="0" smtClean="0"/>
              <a:t>- La grande baissière de rétention  du point bas.</a:t>
            </a:r>
          </a:p>
          <a:p>
            <a:pPr>
              <a:buFontTx/>
              <a:buChar char="-"/>
            </a:pPr>
            <a:r>
              <a:rPr lang="fr-FR" dirty="0" smtClean="0"/>
              <a:t>Le système de recyclage des eaux usées par </a:t>
            </a:r>
            <a:r>
              <a:rPr lang="fr-FR" dirty="0" err="1" smtClean="0"/>
              <a:t>phyto</a:t>
            </a:r>
            <a:r>
              <a:rPr lang="fr-FR" dirty="0" smtClean="0"/>
              <a:t>-épuration et retour à la mare principale.</a:t>
            </a:r>
          </a:p>
          <a:p>
            <a:pPr>
              <a:buFontTx/>
              <a:buChar char="-"/>
            </a:pPr>
            <a:r>
              <a:rPr lang="fr-FR" dirty="0" smtClean="0"/>
              <a:t> Densification de la canopée et des zones plantées.</a:t>
            </a:r>
          </a:p>
          <a:p>
            <a:pPr>
              <a:buFontTx/>
              <a:buChar char="-"/>
            </a:pPr>
            <a:r>
              <a:rPr lang="fr-FR" dirty="0" smtClean="0"/>
              <a:t> Clôture pour le parcours ovin-caprins</a:t>
            </a:r>
          </a:p>
          <a:p>
            <a:pPr>
              <a:buFontTx/>
              <a:buChar char="-"/>
            </a:pPr>
            <a:r>
              <a:rPr lang="fr-FR" dirty="0" smtClean="0"/>
              <a:t> Affichage et fléchage pour visites.</a:t>
            </a:r>
          </a:p>
          <a:p>
            <a:endParaRPr lang="fr-FR" dirty="0" smtClean="0"/>
          </a:p>
          <a:p>
            <a:r>
              <a:rPr lang="fr-FR" b="1" dirty="0" smtClean="0"/>
              <a:t>Réalisations à long terme:</a:t>
            </a:r>
          </a:p>
          <a:p>
            <a:r>
              <a:rPr lang="fr-FR" dirty="0" smtClean="0"/>
              <a:t>-Un bûcher-Abri pour bois et animaux qui portera des panneaux </a:t>
            </a:r>
            <a:r>
              <a:rPr lang="fr-FR" dirty="0" err="1" smtClean="0"/>
              <a:t>photovoltaiques</a:t>
            </a:r>
            <a:r>
              <a:rPr lang="fr-FR" dirty="0" smtClean="0"/>
              <a:t>. (3 fonctions)</a:t>
            </a:r>
          </a:p>
          <a:p>
            <a:pPr>
              <a:buFontTx/>
              <a:buChar char="-"/>
            </a:pPr>
            <a:r>
              <a:rPr lang="fr-FR" dirty="0" err="1" smtClean="0"/>
              <a:t>Autoécoconstruction</a:t>
            </a:r>
            <a:r>
              <a:rPr lang="fr-FR" dirty="0" smtClean="0"/>
              <a:t> d’un studio d’</a:t>
            </a:r>
            <a:r>
              <a:rPr lang="fr-FR" dirty="0" err="1" smtClean="0"/>
              <a:t>acceuil</a:t>
            </a:r>
            <a:r>
              <a:rPr lang="fr-FR" dirty="0" smtClean="0"/>
              <a:t> de Woofers (stagiaires)</a:t>
            </a:r>
          </a:p>
          <a:p>
            <a:pPr>
              <a:buFontTx/>
              <a:buChar char="-"/>
            </a:pPr>
            <a:r>
              <a:rPr lang="fr-FR" dirty="0" smtClean="0"/>
              <a:t> d’une case bois, argile et bardots pour la formation, conférences et ateliers.</a:t>
            </a:r>
          </a:p>
          <a:p>
            <a:pPr>
              <a:buFontTx/>
              <a:buChar char="-"/>
            </a:pPr>
            <a:r>
              <a:rPr lang="fr-FR" dirty="0" smtClean="0"/>
              <a:t>Pose d’une éolienne (particulier)pour l’électricité (10 m de haut selon la loi)</a:t>
            </a:r>
          </a:p>
          <a:p>
            <a:pPr>
              <a:buFontTx/>
              <a:buChar char="-"/>
            </a:pPr>
            <a:r>
              <a:rPr lang="fr-FR" dirty="0" smtClean="0"/>
              <a:t> Pose d’une pompe manuelle pour puisage de l’eau.</a:t>
            </a:r>
          </a:p>
          <a:p>
            <a:pPr>
              <a:buFontTx/>
              <a:buChar char="-"/>
            </a:pPr>
            <a:endParaRPr lang="fr-FR" dirty="0" smtClean="0"/>
          </a:p>
          <a:p>
            <a:endParaRPr lang="fr-FR" dirty="0" smtClean="0"/>
          </a:p>
          <a:p>
            <a:endParaRPr lang="fr-FR" dirty="0" smtClean="0"/>
          </a:p>
          <a:p>
            <a:endParaRPr lang="fr-FR" dirty="0"/>
          </a:p>
        </p:txBody>
      </p:sp>
      <p:sp>
        <p:nvSpPr>
          <p:cNvPr id="7" name="Espace réservé du texte 3"/>
          <p:cNvSpPr txBox="1">
            <a:spLocks/>
          </p:cNvSpPr>
          <p:nvPr/>
        </p:nvSpPr>
        <p:spPr>
          <a:xfrm>
            <a:off x="5643570" y="1428736"/>
            <a:ext cx="3214710" cy="4500594"/>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fr-FR" sz="1400" b="1" dirty="0" smtClean="0"/>
              <a:t>Sensibilisation, promotion et formation</a:t>
            </a:r>
            <a:r>
              <a:rPr lang="fr-FR" sz="1400" dirty="0" smtClean="0"/>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1400" dirty="0" smtClean="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fr-FR" sz="1400" dirty="0" smtClean="0"/>
              <a:t>Nous souhaitons diffuser plusieurs degrés d’informations selon la demande et les besoins du public  accueilli (âge, profession, projets envisagés).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1400" dirty="0" smtClean="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fr-FR" sz="1400" dirty="0" smtClean="0"/>
              <a:t>L’intérêt étant également d’avoir un Lieu de  proximité dédié à la sensibilisation des scolaires avec possibilité d’atelier d’expérimentation.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1400" dirty="0" smtClean="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fr-FR" sz="1400" dirty="0" smtClean="0"/>
              <a:t>Enfin, pour ceux qui souhaitent approfondir leurs connaissances pour une application agricole plus économe en ressources et respectueuse de la vie , nous proposerons des formations pointues avec des intervenants expérimentés.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1400" dirty="0" smtClean="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1400" dirty="0" smtClean="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1400" dirty="0" smtClean="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slow">
    <p:wedge/>
    <p:sndAc>
      <p:stSnd>
        <p:snd r:embed="rId2" name="camera.wav" builtIn="1"/>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2288" y="5000636"/>
            <a:ext cx="5486400" cy="366702"/>
          </a:xfrm>
        </p:spPr>
        <p:txBody>
          <a:bodyPr>
            <a:normAutofit fontScale="90000"/>
          </a:bodyPr>
          <a:lstStyle/>
          <a:p>
            <a:pPr algn="ctr"/>
            <a:r>
              <a:rPr lang="fr-FR" dirty="0" smtClean="0"/>
              <a:t>Mentions légales de l’Association</a:t>
            </a:r>
            <a:endParaRPr lang="fr-FR" dirty="0"/>
          </a:p>
        </p:txBody>
      </p:sp>
      <p:pic>
        <p:nvPicPr>
          <p:cNvPr id="5" name="Espace réservé pour une image  4" descr="Parution journal Officiel082019.jpg"/>
          <p:cNvPicPr preferRelativeResize="0">
            <a:picLocks noGrp="1" noChangeAspect="1"/>
          </p:cNvPicPr>
          <p:nvPr>
            <p:ph type="pic" idx="1"/>
          </p:nvPr>
        </p:nvPicPr>
        <p:blipFill>
          <a:blip r:embed="rId3"/>
          <a:srcRect t="23471" b="23471"/>
          <a:stretch>
            <a:fillRect/>
          </a:stretch>
        </p:blipFill>
        <p:spPr>
          <a:xfrm>
            <a:off x="1428728" y="142852"/>
            <a:ext cx="6096019" cy="4857784"/>
          </a:xfrm>
        </p:spPr>
      </p:pic>
      <p:sp>
        <p:nvSpPr>
          <p:cNvPr id="4" name="Espace réservé du texte 3"/>
          <p:cNvSpPr>
            <a:spLocks noGrp="1"/>
          </p:cNvSpPr>
          <p:nvPr>
            <p:ph type="body" sz="half" idx="2"/>
          </p:nvPr>
        </p:nvSpPr>
        <p:spPr/>
        <p:txBody>
          <a:bodyPr/>
          <a:lstStyle/>
          <a:p>
            <a:pPr algn="ctr"/>
            <a:r>
              <a:rPr lang="fr-FR" dirty="0" smtClean="0"/>
              <a:t>151</a:t>
            </a:r>
            <a:r>
              <a:rPr lang="fr-FR" baseline="30000" dirty="0" smtClean="0"/>
              <a:t>ième</a:t>
            </a:r>
            <a:r>
              <a:rPr lang="fr-FR" dirty="0" smtClean="0"/>
              <a:t> année – N° 31  en date du Samedi 3 août 2019</a:t>
            </a:r>
            <a:endParaRPr lang="fr-FR" dirty="0"/>
          </a:p>
        </p:txBody>
      </p:sp>
    </p:spTree>
  </p:cSld>
  <p:clrMapOvr>
    <a:masterClrMapping/>
  </p:clrMapOvr>
  <p:transition spd="slow">
    <p:wedge/>
    <p:sndAc>
      <p:stSnd>
        <p:snd r:embed="rId2" name="camera.wav" builtIn="1"/>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401080" cy="4011618"/>
          </a:xfrm>
        </p:spPr>
        <p:txBody>
          <a:bodyPr>
            <a:normAutofit/>
          </a:bodyPr>
          <a:lstStyle/>
          <a:p>
            <a:r>
              <a:rPr lang="fr-FR" sz="2000" dirty="0" smtClean="0"/>
              <a:t>En conclusion, Le jardin du Curé se veut d’être un Lieu citoyen, d’expérimentation et de partage.</a:t>
            </a:r>
            <a:br>
              <a:rPr lang="fr-FR" sz="2000" dirty="0" smtClean="0"/>
            </a:br>
            <a:r>
              <a:rPr lang="fr-FR" sz="2000" dirty="0" smtClean="0"/>
              <a:t> Il vise à inspirer, initier et développer  les nouveaux départs nécessaires pour  harmoniser l’équilibre entre l’homme et la nature.</a:t>
            </a:r>
            <a:endParaRPr lang="fr-FR" sz="2000" dirty="0"/>
          </a:p>
        </p:txBody>
      </p:sp>
      <p:pic>
        <p:nvPicPr>
          <p:cNvPr id="4" name="Espace réservé du contenu 3" descr="DSCN0457.JPG"/>
          <p:cNvPicPr>
            <a:picLocks noGrp="1" noChangeAspect="1"/>
          </p:cNvPicPr>
          <p:nvPr>
            <p:ph idx="1"/>
          </p:nvPr>
        </p:nvPicPr>
        <p:blipFill>
          <a:blip r:embed="rId3" cstate="print"/>
          <a:stretch>
            <a:fillRect/>
          </a:stretch>
        </p:blipFill>
        <p:spPr>
          <a:xfrm>
            <a:off x="3127022" y="4500563"/>
            <a:ext cx="2889956" cy="1625600"/>
          </a:xfrm>
        </p:spPr>
      </p:pic>
    </p:spTree>
  </p:cSld>
  <p:clrMapOvr>
    <a:masterClrMapping/>
  </p:clrMapOvr>
  <p:transition spd="slow">
    <p:sndAc>
      <p:stSnd>
        <p:snd r:embed="rId2" name="camera.wav" builtIn="1"/>
      </p:stSnd>
    </p:sndAc>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614</TotalTime>
  <Words>589</Words>
  <Application>Microsoft Office PowerPoint</Application>
  <PresentationFormat>Affichage à l'écran (4:3)</PresentationFormat>
  <Paragraphs>62</Paragraphs>
  <Slides>9</Slides>
  <Notes>1</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Thème Office</vt:lpstr>
      <vt:lpstr>Le Jardin du Curé</vt:lpstr>
      <vt:lpstr>L’Homme et l’Ecologie</vt:lpstr>
      <vt:lpstr>Nos actions </vt:lpstr>
      <vt:lpstr>Diapositive 4</vt:lpstr>
      <vt:lpstr>Diapositive 5</vt:lpstr>
      <vt:lpstr>Notre lieu</vt:lpstr>
      <vt:lpstr>Nos objectifs:</vt:lpstr>
      <vt:lpstr>Mentions légales de l’Association</vt:lpstr>
      <vt:lpstr>En conclusion, Le jardin du Curé se veut d’être un Lieu citoyen, d’expérimentation et de partage.  Il vise à inspirer, initier et développer  les nouveaux départs nécessaires pour  harmoniser l’équilibre entre l’homme et la nature.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Jardin du</dc:title>
  <dc:creator>Utilisateur Windows</dc:creator>
  <cp:lastModifiedBy>Utilisateur Windows</cp:lastModifiedBy>
  <cp:revision>68</cp:revision>
  <dcterms:created xsi:type="dcterms:W3CDTF">2019-08-30T16:20:37Z</dcterms:created>
  <dcterms:modified xsi:type="dcterms:W3CDTF">2019-10-18T10:37:55Z</dcterms:modified>
</cp:coreProperties>
</file>